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73" r:id="rId5"/>
    <p:sldId id="277" r:id="rId6"/>
    <p:sldId id="272" r:id="rId7"/>
    <p:sldId id="258" r:id="rId8"/>
    <p:sldId id="270" r:id="rId9"/>
    <p:sldId id="259" r:id="rId10"/>
    <p:sldId id="276" r:id="rId11"/>
    <p:sldId id="265" r:id="rId12"/>
    <p:sldId id="263" r:id="rId13"/>
    <p:sldId id="268" r:id="rId14"/>
    <p:sldId id="264" r:id="rId15"/>
    <p:sldId id="267" r:id="rId16"/>
    <p:sldId id="275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FF3399"/>
    <a:srgbClr val="614A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fld id="{C6ECBE1D-E52E-438A-BA76-C4A78BC4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5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a typeface="+mn-ea"/>
              </a:defRPr>
            </a:lvl1pPr>
          </a:lstStyle>
          <a:p>
            <a:pPr>
              <a:defRPr/>
            </a:pPr>
            <a:fld id="{D393D507-BB24-453B-9534-06510329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7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57F96-7BFE-4ED7-90E2-D3E39244BA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4FDF-C381-413A-AE60-E38EC5590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6F14-1CD9-4172-8AE4-56995073F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FD73-70D9-4185-89CC-393CC176A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CF3A-27B3-4D49-B389-6ADA6179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4226-47E7-489C-B51B-E969911BC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3601-684A-4E23-8E5B-1DB677A2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3658-D5E9-4E36-ABCC-9A73FA3D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0A1F-825F-4020-A2BD-5635D3A8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AAFD-DEF6-4A83-A4A8-6E396662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485A-B2FB-4D99-B5E6-44438DF9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AAAA-2407-4D04-BBEE-15712757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DA6C-2F28-4189-BC35-60F86F31D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D166-A645-4E5D-8CA4-AAD6CD14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5D1BDD0-D4BE-4C26-9BB6-48F26694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rev ban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54688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i="1" dirty="0" smtClean="0"/>
              <a:t>Exploring</a:t>
            </a:r>
            <a:r>
              <a:rPr lang="en-US" sz="3600" dirty="0" smtClean="0"/>
              <a:t> International Studies at Washington College</a:t>
            </a:r>
          </a:p>
        </p:txBody>
      </p:sp>
      <p:sp>
        <p:nvSpPr>
          <p:cNvPr id="3075" name="Rectangle 22" descr="Large confetti"/>
          <p:cNvSpPr>
            <a:spLocks noChangeArrowheads="1"/>
          </p:cNvSpPr>
          <p:nvPr/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4000"/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5334000" y="19050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latin typeface="Arial Narrow" pitchFamily="34" charset="0"/>
              </a:rPr>
              <a:t>For more information,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latin typeface="Arial Narrow" pitchFamily="34" charset="0"/>
              </a:rPr>
              <a:t>visit our website</a:t>
            </a:r>
            <a:r>
              <a:rPr lang="en-US" i="1" dirty="0">
                <a:latin typeface="Arial Narrow" pitchFamily="34" charset="0"/>
              </a:rPr>
              <a:t>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400" i="1" dirty="0">
              <a:latin typeface="Arial Narrow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latin typeface="Arial Narrow" pitchFamily="34" charset="0"/>
              </a:rPr>
              <a:t>is.washcoll.edu</a:t>
            </a:r>
            <a:endParaRPr lang="en-US" sz="2400" dirty="0"/>
          </a:p>
        </p:txBody>
      </p:sp>
      <p:pic>
        <p:nvPicPr>
          <p:cNvPr id="3077" name="Picture 25" descr="Australi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3" y="5429250"/>
            <a:ext cx="4937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8" descr="ecuad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423098"/>
            <a:ext cx="509588" cy="27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9" descr="finlan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269" y="5421312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irelan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744" y="5421313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6" descr="turkey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925" y="5434013"/>
            <a:ext cx="4984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8" descr="south_africa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3425" y="5434013"/>
            <a:ext cx="5699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2" descr="franc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2219" y="5421313"/>
            <a:ext cx="492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3" descr="japan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7775" y="5434013"/>
            <a:ext cx="4572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53" descr="Tanzania_08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3716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59" y="5412580"/>
            <a:ext cx="455285" cy="306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1" y="5390846"/>
            <a:ext cx="460250" cy="31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79" y="5406233"/>
            <a:ext cx="447749" cy="30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9479" y="5406233"/>
            <a:ext cx="475231" cy="31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6" y="5398477"/>
            <a:ext cx="437791" cy="29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84" y="5406233"/>
            <a:ext cx="594946" cy="29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10" y="5409466"/>
            <a:ext cx="474869" cy="322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7459" y="5421312"/>
            <a:ext cx="461226" cy="307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6864" y="5412764"/>
            <a:ext cx="416849" cy="3031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6291" y="429928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6600"/>
                </a:solidFill>
              </a:rPr>
              <a:t>Can you identify the flags of 17 of our </a:t>
            </a:r>
            <a:r>
              <a:rPr lang="en-US" i="1" dirty="0" smtClean="0">
                <a:solidFill>
                  <a:srgbClr val="006600"/>
                </a:solidFill>
              </a:rPr>
              <a:t>22 </a:t>
            </a:r>
            <a:r>
              <a:rPr lang="en-US" i="1" dirty="0" smtClean="0">
                <a:solidFill>
                  <a:srgbClr val="006600"/>
                </a:solidFill>
              </a:rPr>
              <a:t>partner school countries below?</a:t>
            </a:r>
            <a:endParaRPr lang="en-US" i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/>
              <a:t>International Studies graduates have found </a:t>
            </a:r>
            <a:r>
              <a:rPr lang="en-US" smtClean="0">
                <a:solidFill>
                  <a:srgbClr val="006600"/>
                </a:solidFill>
              </a:rPr>
              <a:t>Careers</a:t>
            </a:r>
            <a:r>
              <a:rPr lang="en-US" smtClean="0"/>
              <a:t> in: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10000" cy="464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Foreign Service</a:t>
            </a:r>
          </a:p>
          <a:p>
            <a:pPr eaLnBrk="1" hangingPunct="1"/>
            <a:r>
              <a:rPr lang="en-US" sz="1800" dirty="0" smtClean="0"/>
              <a:t>Import/export business</a:t>
            </a:r>
          </a:p>
          <a:p>
            <a:pPr eaLnBrk="1" hangingPunct="1"/>
            <a:r>
              <a:rPr lang="en-US" sz="1800" dirty="0" smtClean="0"/>
              <a:t>International banking and 	finance</a:t>
            </a:r>
          </a:p>
          <a:p>
            <a:pPr eaLnBrk="1" hangingPunct="1"/>
            <a:r>
              <a:rPr lang="en-US" sz="1800" dirty="0" smtClean="0"/>
              <a:t>Law</a:t>
            </a:r>
          </a:p>
          <a:p>
            <a:pPr eaLnBrk="1" hangingPunct="1"/>
            <a:r>
              <a:rPr lang="en-US" sz="1800" dirty="0" smtClean="0"/>
              <a:t>Medicine</a:t>
            </a:r>
          </a:p>
          <a:p>
            <a:pPr eaLnBrk="1" hangingPunct="1"/>
            <a:r>
              <a:rPr lang="en-US" sz="1800" dirty="0" smtClean="0"/>
              <a:t>Non-governmental organizations such as:</a:t>
            </a:r>
          </a:p>
          <a:p>
            <a:pPr lvl="1" eaLnBrk="1" hangingPunct="1"/>
            <a:r>
              <a:rPr lang="en-US" sz="1400" i="1" dirty="0" smtClean="0"/>
              <a:t>Peace Corps</a:t>
            </a:r>
          </a:p>
          <a:p>
            <a:pPr lvl="1" eaLnBrk="1" hangingPunct="1"/>
            <a:r>
              <a:rPr lang="en-US" sz="1400" i="1" dirty="0" smtClean="0"/>
              <a:t>Red Cross</a:t>
            </a:r>
          </a:p>
          <a:p>
            <a:pPr lvl="1" eaLnBrk="1" hangingPunct="1"/>
            <a:r>
              <a:rPr lang="en-US" sz="1400" i="1" dirty="0" smtClean="0"/>
              <a:t>Catholic Relief</a:t>
            </a:r>
            <a:endParaRPr lang="en-US" sz="2000" dirty="0" smtClean="0"/>
          </a:p>
          <a:p>
            <a:pPr eaLnBrk="1" hangingPunct="1"/>
            <a:r>
              <a:rPr lang="en-US" sz="1800" dirty="0" smtClean="0"/>
              <a:t>The Sciences</a:t>
            </a:r>
            <a:endParaRPr lang="en-US" sz="2000" dirty="0" smtClean="0"/>
          </a:p>
        </p:txBody>
      </p:sp>
      <p:pic>
        <p:nvPicPr>
          <p:cNvPr id="11268" name="Picture 14" descr="is_major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2406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 descr="j0186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13938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0" descr="MPj043342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4955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1" descr="MPj043323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098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Washington College Students Have Worked in </a:t>
            </a:r>
            <a:r>
              <a:rPr lang="en-US" sz="3600" smtClean="0">
                <a:solidFill>
                  <a:srgbClr val="006600"/>
                </a:solidFill>
              </a:rPr>
              <a:t>Government Agencies </a:t>
            </a:r>
            <a:r>
              <a:rPr lang="en-US" sz="3600" smtClean="0"/>
              <a:t>in: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3810000" cy="4114800"/>
          </a:xfrm>
        </p:spPr>
        <p:txBody>
          <a:bodyPr/>
          <a:lstStyle/>
          <a:p>
            <a:pPr eaLnBrk="1" hangingPunct="1"/>
            <a:r>
              <a:rPr lang="en-US" sz="2200" smtClean="0"/>
              <a:t>Bangladesh</a:t>
            </a:r>
          </a:p>
          <a:p>
            <a:pPr eaLnBrk="1" hangingPunct="1"/>
            <a:r>
              <a:rPr lang="en-US" sz="2200" smtClean="0"/>
              <a:t>Barbados</a:t>
            </a:r>
          </a:p>
          <a:p>
            <a:pPr eaLnBrk="1" hangingPunct="1"/>
            <a:r>
              <a:rPr lang="en-US" sz="2200" smtClean="0"/>
              <a:t>Bolivia</a:t>
            </a:r>
          </a:p>
          <a:p>
            <a:pPr eaLnBrk="1" hangingPunct="1"/>
            <a:r>
              <a:rPr lang="en-US" sz="2200" smtClean="0"/>
              <a:t>China</a:t>
            </a:r>
          </a:p>
          <a:p>
            <a:pPr eaLnBrk="1" hangingPunct="1"/>
            <a:r>
              <a:rPr lang="en-US" sz="2200" smtClean="0"/>
              <a:t>Costa Rica</a:t>
            </a:r>
          </a:p>
          <a:p>
            <a:pPr eaLnBrk="1" hangingPunct="1"/>
            <a:r>
              <a:rPr lang="en-US" sz="2200" smtClean="0"/>
              <a:t>Ecuador</a:t>
            </a:r>
          </a:p>
          <a:p>
            <a:pPr eaLnBrk="1" hangingPunct="1"/>
            <a:r>
              <a:rPr lang="en-US" sz="2200" smtClean="0"/>
              <a:t>El Salvador</a:t>
            </a:r>
          </a:p>
          <a:p>
            <a:pPr eaLnBrk="1" hangingPunct="1"/>
            <a:r>
              <a:rPr lang="en-US" sz="2200" smtClean="0"/>
              <a:t>England</a:t>
            </a:r>
          </a:p>
          <a:p>
            <a:pPr eaLnBrk="1" hangingPunct="1"/>
            <a:r>
              <a:rPr lang="en-US" sz="2200" smtClean="0"/>
              <a:t>Fiji</a:t>
            </a:r>
          </a:p>
          <a:p>
            <a:pPr eaLnBrk="1" hangingPunct="1"/>
            <a:r>
              <a:rPr lang="en-US" sz="2200" smtClean="0"/>
              <a:t>Gambia</a:t>
            </a:r>
            <a:endParaRPr lang="en-US" sz="24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524000"/>
            <a:ext cx="2743200" cy="4191000"/>
          </a:xfrm>
        </p:spPr>
        <p:txBody>
          <a:bodyPr/>
          <a:lstStyle/>
          <a:p>
            <a:pPr eaLnBrk="1" hangingPunct="1"/>
            <a:r>
              <a:rPr lang="en-US" sz="2200" smtClean="0"/>
              <a:t>Hong Kong</a:t>
            </a:r>
          </a:p>
          <a:p>
            <a:pPr eaLnBrk="1" hangingPunct="1"/>
            <a:r>
              <a:rPr lang="en-US" sz="2200" smtClean="0"/>
              <a:t>Indonesia</a:t>
            </a:r>
          </a:p>
          <a:p>
            <a:pPr eaLnBrk="1" hangingPunct="1"/>
            <a:r>
              <a:rPr lang="en-US" sz="2200" smtClean="0"/>
              <a:t>Ireland</a:t>
            </a:r>
          </a:p>
          <a:p>
            <a:pPr eaLnBrk="1" hangingPunct="1"/>
            <a:r>
              <a:rPr lang="en-US" sz="2200" smtClean="0"/>
              <a:t>Japan</a:t>
            </a:r>
          </a:p>
          <a:p>
            <a:pPr eaLnBrk="1" hangingPunct="1"/>
            <a:r>
              <a:rPr lang="en-US" sz="2200" smtClean="0"/>
              <a:t>New Zealand</a:t>
            </a:r>
          </a:p>
          <a:p>
            <a:pPr eaLnBrk="1" hangingPunct="1"/>
            <a:r>
              <a:rPr lang="en-US" sz="2200" smtClean="0"/>
              <a:t>Pakistan</a:t>
            </a:r>
          </a:p>
          <a:p>
            <a:pPr eaLnBrk="1" hangingPunct="1"/>
            <a:r>
              <a:rPr lang="en-US" sz="2200" smtClean="0"/>
              <a:t>Philippines</a:t>
            </a:r>
          </a:p>
          <a:p>
            <a:pPr eaLnBrk="1" hangingPunct="1"/>
            <a:r>
              <a:rPr lang="en-US" sz="2200" smtClean="0"/>
              <a:t>Switzerland</a:t>
            </a:r>
          </a:p>
          <a:p>
            <a:pPr eaLnBrk="1" hangingPunct="1"/>
            <a:r>
              <a:rPr lang="en-US" sz="2200" smtClean="0"/>
              <a:t>Venezuela </a:t>
            </a:r>
          </a:p>
          <a:p>
            <a:pPr eaLnBrk="1" hangingPunct="1"/>
            <a:r>
              <a:rPr lang="en-US" sz="2200" smtClean="0"/>
              <a:t>Washington D.C.</a:t>
            </a:r>
          </a:p>
        </p:txBody>
      </p:sp>
      <p:pic>
        <p:nvPicPr>
          <p:cNvPr id="12293" name="Picture 8" descr="McC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8800"/>
            <a:ext cx="2255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0363"/>
            <a:ext cx="8915400" cy="13160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6600"/>
                </a:solidFill>
              </a:rPr>
              <a:t>Graduate Schools </a:t>
            </a:r>
            <a:r>
              <a:rPr lang="en-US" sz="3200" smtClean="0"/>
              <a:t>Attended by Washington College International Studies Majors</a:t>
            </a:r>
            <a:endParaRPr lang="en-US" sz="36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American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Dickinson College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Duke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Fordham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Georgetown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George Washington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London School of Economics and Political Science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New York University</a:t>
            </a:r>
            <a:endParaRPr lang="en-US" sz="240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sz="2200" smtClean="0"/>
              <a:t>Ohio State University</a:t>
            </a:r>
          </a:p>
          <a:p>
            <a:pPr eaLnBrk="1" hangingPunct="1"/>
            <a:r>
              <a:rPr lang="en-US" sz="2200" smtClean="0"/>
              <a:t>University of California:</a:t>
            </a:r>
          </a:p>
          <a:p>
            <a:pPr lvl="1" eaLnBrk="1" hangingPunct="1"/>
            <a:r>
              <a:rPr lang="en-US" sz="1800" smtClean="0"/>
              <a:t>Santa Barbara </a:t>
            </a:r>
          </a:p>
          <a:p>
            <a:pPr lvl="1" eaLnBrk="1" hangingPunct="1"/>
            <a:r>
              <a:rPr lang="en-US" sz="1800" smtClean="0"/>
              <a:t>Los Angeles</a:t>
            </a:r>
            <a:endParaRPr lang="en-US" sz="2200" smtClean="0"/>
          </a:p>
          <a:p>
            <a:pPr eaLnBrk="1" hangingPunct="1"/>
            <a:r>
              <a:rPr lang="en-US" sz="2200" smtClean="0"/>
              <a:t>University of Chicago</a:t>
            </a:r>
          </a:p>
          <a:p>
            <a:pPr eaLnBrk="1" hangingPunct="1"/>
            <a:r>
              <a:rPr lang="en-US" sz="2200" smtClean="0"/>
              <a:t>University of Essex</a:t>
            </a:r>
          </a:p>
          <a:p>
            <a:pPr eaLnBrk="1" hangingPunct="1"/>
            <a:r>
              <a:rPr lang="en-US" sz="2200" smtClean="0"/>
              <a:t>University of Reading</a:t>
            </a:r>
          </a:p>
          <a:p>
            <a:pPr eaLnBrk="1" hangingPunct="1"/>
            <a:r>
              <a:rPr lang="en-US" sz="2200" smtClean="0"/>
              <a:t>University of Wisconsin – Madison</a:t>
            </a:r>
          </a:p>
          <a:p>
            <a:pPr eaLnBrk="1" hangingPunct="1"/>
            <a:r>
              <a:rPr lang="en-US" sz="2200" smtClean="0"/>
              <a:t>Yale University</a:t>
            </a:r>
            <a:endParaRPr lang="en-US" sz="2400" smtClean="0"/>
          </a:p>
        </p:txBody>
      </p:sp>
      <p:pic>
        <p:nvPicPr>
          <p:cNvPr id="13317" name="Picture 5" descr="MCj0286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13668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MPj04384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57600"/>
            <a:ext cx="1295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i="1" smtClean="0">
                <a:solidFill>
                  <a:schemeClr val="bg2"/>
                </a:solidFill>
              </a:rPr>
              <a:t>Thank you for your interest in </a:t>
            </a:r>
            <a:br>
              <a:rPr lang="en-US" sz="3200" i="1" smtClean="0">
                <a:solidFill>
                  <a:schemeClr val="bg2"/>
                </a:solidFill>
              </a:rPr>
            </a:br>
            <a:r>
              <a:rPr lang="en-US" sz="3200" i="1" smtClean="0">
                <a:solidFill>
                  <a:schemeClr val="bg2"/>
                </a:solidFill>
              </a:rPr>
              <a:t>International Studies!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6600"/>
                </a:solidFill>
              </a:rPr>
              <a:t>	</a:t>
            </a:r>
            <a:r>
              <a:rPr lang="en-US" sz="2400" i="1" dirty="0" smtClean="0">
                <a:solidFill>
                  <a:srgbClr val="006600"/>
                </a:solidFill>
              </a:rPr>
              <a:t>Dr. Andrew Oros</a:t>
            </a:r>
            <a:r>
              <a:rPr lang="en-US" sz="2400" b="1" dirty="0" smtClean="0"/>
              <a:t>, </a:t>
            </a:r>
            <a:r>
              <a:rPr lang="en-US" sz="2400" i="1" dirty="0" smtClean="0"/>
              <a:t>Director of International Studies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en-US" sz="1400" b="1" smtClean="0"/>
              <a:t> </a:t>
            </a:r>
            <a:r>
              <a:rPr lang="en-US" sz="1200" i="1" smtClean="0"/>
              <a:t>Professor </a:t>
            </a:r>
            <a:r>
              <a:rPr lang="en-US" sz="1200" i="1" dirty="0" smtClean="0"/>
              <a:t>of Political Science &amp; International Studies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i="1" dirty="0" smtClean="0"/>
              <a:t>	Specialist on East Asia and  the advanced industrial democracies and American foreign policy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en-US" sz="2400" dirty="0" smtClean="0"/>
              <a:t>Contact:  410/810-7436      aoros2@washcoll.edu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6600"/>
                </a:solidFill>
              </a:rPr>
              <a:t>Dr. Aaron </a:t>
            </a:r>
            <a:r>
              <a:rPr lang="en-US" sz="1600" i="1" dirty="0" err="1" smtClean="0">
                <a:solidFill>
                  <a:srgbClr val="006600"/>
                </a:solidFill>
              </a:rPr>
              <a:t>Lampman</a:t>
            </a:r>
            <a:r>
              <a:rPr lang="en-US" sz="1600" b="1" dirty="0" smtClean="0"/>
              <a:t>	</a:t>
            </a:r>
            <a:r>
              <a:rPr lang="en-US" sz="1600" i="1" dirty="0" smtClean="0">
                <a:solidFill>
                  <a:srgbClr val="006600"/>
                </a:solidFill>
              </a:rPr>
              <a:t>Dr. Michael Harvey	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Associate Professor of Anthropology	Associate Professor of Business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6600"/>
                </a:solidFill>
              </a:rPr>
              <a:t>Dr. </a:t>
            </a:r>
            <a:r>
              <a:rPr lang="en-US" sz="1600" i="1" dirty="0" smtClean="0">
                <a:solidFill>
                  <a:srgbClr val="006600"/>
                </a:solidFill>
              </a:rPr>
              <a:t>Janet Sorrentino</a:t>
            </a:r>
            <a:r>
              <a:rPr lang="en-US" sz="1600" b="1" dirty="0" smtClean="0"/>
              <a:t>		</a:t>
            </a:r>
            <a:r>
              <a:rPr lang="en-US" sz="1600" i="1" dirty="0" smtClean="0">
                <a:solidFill>
                  <a:srgbClr val="006600"/>
                </a:solidFill>
              </a:rPr>
              <a:t>Dr. Nicole </a:t>
            </a:r>
            <a:r>
              <a:rPr lang="en-US" sz="1600" i="1" dirty="0" err="1" smtClean="0">
                <a:solidFill>
                  <a:srgbClr val="006600"/>
                </a:solidFill>
              </a:rPr>
              <a:t>Grewling</a:t>
            </a:r>
            <a:r>
              <a:rPr lang="en-US" sz="1200" b="1" dirty="0" smtClean="0"/>
              <a:t>	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Associate Professor of History	 </a:t>
            </a:r>
            <a:r>
              <a:rPr lang="en-US" sz="1200" dirty="0" smtClean="0"/>
              <a:t>Associate Professor of Modern Languages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6600"/>
                </a:solidFill>
              </a:rPr>
              <a:t>Dr. Lisa Daniels		Dr. </a:t>
            </a:r>
            <a:r>
              <a:rPr lang="en-US" sz="1600" i="1" dirty="0" err="1" smtClean="0">
                <a:solidFill>
                  <a:srgbClr val="006600"/>
                </a:solidFill>
              </a:rPr>
              <a:t>Tahir</a:t>
            </a:r>
            <a:r>
              <a:rPr lang="en-US" sz="1600" i="1" dirty="0" smtClean="0">
                <a:solidFill>
                  <a:srgbClr val="006600"/>
                </a:solidFill>
              </a:rPr>
              <a:t> Shad &amp; Dr. Christine Wade</a:t>
            </a:r>
            <a:r>
              <a:rPr lang="en-US" sz="1600" b="1" dirty="0" smtClean="0"/>
              <a:t> 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Professor </a:t>
            </a:r>
            <a:r>
              <a:rPr lang="en-US" sz="1200" dirty="0" smtClean="0"/>
              <a:t>of Economics 	</a:t>
            </a:r>
            <a:r>
              <a:rPr lang="en-US" sz="1200" dirty="0" smtClean="0"/>
              <a:t>	(Associate) </a:t>
            </a:r>
            <a:r>
              <a:rPr lang="en-US" sz="1200" dirty="0" smtClean="0"/>
              <a:t>Professors of Political Science and International Studies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plus associated faculty across the College teaching regular and “special topics” classes, and at our abroad partners…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</p:txBody>
      </p:sp>
      <p:pic>
        <p:nvPicPr>
          <p:cNvPr id="14340" name="Picture 11" descr="MCj04396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7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78263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“IS” within a “WAC” education: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87438"/>
            <a:ext cx="7391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Our “intensely personalized education”</a:t>
            </a:r>
            <a:r>
              <a:rPr lang="en-US" sz="2000" dirty="0" smtClean="0"/>
              <a:t> is rooted in small classes and enhanced by personalized advising.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Our emphasis on writing</a:t>
            </a:r>
            <a:r>
              <a:rPr lang="en-US" sz="2000" dirty="0" smtClean="0"/>
              <a:t> begins in your first year with 2 small classes devoted to developing writing and research skills, continues through the sophomore and junior year with “writing intensive courses,” and ends with the “senior capstone experience” (SCE).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Instruction and opportunities for every level of student:</a:t>
            </a:r>
            <a:endParaRPr lang="en-US" sz="20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3581400"/>
            <a:ext cx="4724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u="sng" dirty="0" smtClean="0">
                <a:solidFill>
                  <a:srgbClr val="006600"/>
                </a:solidFill>
              </a:rPr>
              <a:t>High achievers</a:t>
            </a:r>
            <a:r>
              <a:rPr lang="en-US" sz="1600" dirty="0"/>
              <a:t> </a:t>
            </a:r>
            <a:r>
              <a:rPr lang="en-US" sz="1600" dirty="0" smtClean="0"/>
              <a:t>benefit from our Presidential Fellows program, Society of Jr. Fellows, academic honors societies, Phi Beta Kappa</a:t>
            </a:r>
            <a:endParaRPr lang="en-US" sz="16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u="sng" dirty="0" smtClean="0">
                <a:solidFill>
                  <a:srgbClr val="006600"/>
                </a:solidFill>
              </a:rPr>
              <a:t>Slower developers </a:t>
            </a:r>
            <a:r>
              <a:rPr lang="en-US" sz="1600" dirty="0"/>
              <a:t>benefit from </a:t>
            </a:r>
            <a:r>
              <a:rPr lang="en-US" sz="1600" dirty="0" smtClean="0"/>
              <a:t>strong advising, peer tutors, Office of Academic Skills programs, varied teaching styles.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u="sng" dirty="0" smtClean="0">
                <a:solidFill>
                  <a:srgbClr val="006600"/>
                </a:solidFill>
              </a:rPr>
              <a:t>All students</a:t>
            </a:r>
            <a:r>
              <a:rPr lang="en-US" sz="1600" dirty="0"/>
              <a:t> </a:t>
            </a:r>
            <a:r>
              <a:rPr lang="en-US" sz="1600" dirty="0" smtClean="0"/>
              <a:t>benefit </a:t>
            </a:r>
            <a:r>
              <a:rPr lang="en-US" sz="1600" dirty="0"/>
              <a:t>from our </a:t>
            </a:r>
            <a:r>
              <a:rPr lang="en-US" sz="1600" dirty="0" smtClean="0"/>
              <a:t>Writing Center, campus-wide programs, faculty relationships.</a:t>
            </a:r>
            <a:endParaRPr lang="en-US" sz="1600" u="sng" dirty="0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dirty="0" smtClean="0"/>
              <a:t>      </a:t>
            </a:r>
            <a:endParaRPr lang="en-US" sz="1200" dirty="0" smtClean="0"/>
          </a:p>
        </p:txBody>
      </p:sp>
      <p:pic>
        <p:nvPicPr>
          <p:cNvPr id="5125" name="Picture 6" descr="world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581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6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</a:rPr>
              <a:t>The International Studies Major:</a:t>
            </a:r>
            <a:br>
              <a:rPr lang="en-US" sz="4000" smtClean="0">
                <a:solidFill>
                  <a:schemeClr val="bg2"/>
                </a:solidFill>
              </a:rPr>
            </a:br>
            <a:r>
              <a:rPr lang="en-US" sz="4000" i="1" smtClean="0"/>
              <a:t>An Interdisciplinary Study of the World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1600200"/>
            <a:ext cx="8077200" cy="1371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u="sng" smtClean="0">
                <a:solidFill>
                  <a:srgbClr val="006600"/>
                </a:solidFill>
              </a:rPr>
              <a:t>Required Disciplines</a:t>
            </a:r>
            <a:r>
              <a:rPr lang="en-US" smtClean="0">
                <a:solidFill>
                  <a:srgbClr val="0066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6600"/>
                </a:solidFill>
              </a:rPr>
              <a:t>* </a:t>
            </a:r>
            <a:r>
              <a:rPr lang="en-US" smtClean="0"/>
              <a:t>Anthropology 	 </a:t>
            </a:r>
            <a:r>
              <a:rPr lang="en-US" smtClean="0">
                <a:solidFill>
                  <a:srgbClr val="006600"/>
                </a:solidFill>
              </a:rPr>
              <a:t>* </a:t>
            </a:r>
            <a:r>
              <a:rPr lang="en-US" smtClean="0"/>
              <a:t>Economics </a:t>
            </a:r>
            <a:r>
              <a:rPr lang="en-US" smtClean="0">
                <a:solidFill>
                  <a:srgbClr val="006600"/>
                </a:solidFill>
              </a:rPr>
              <a:t>* </a:t>
            </a:r>
            <a:r>
              <a:rPr lang="en-US" smtClean="0"/>
              <a:t>Foreign Language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rgbClr val="006600"/>
                </a:solidFill>
              </a:rPr>
              <a:t>* </a:t>
            </a:r>
            <a:r>
              <a:rPr lang="en-US" smtClean="0"/>
              <a:t>History	 </a:t>
            </a:r>
            <a:r>
              <a:rPr lang="en-US" smtClean="0">
                <a:solidFill>
                  <a:srgbClr val="006600"/>
                </a:solidFill>
              </a:rPr>
              <a:t>* </a:t>
            </a:r>
            <a:r>
              <a:rPr lang="en-US" smtClean="0"/>
              <a:t>Political Science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895600"/>
            <a:ext cx="3276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  </a:t>
            </a:r>
            <a:r>
              <a:rPr lang="en-US" sz="2400" u="sng" smtClean="0">
                <a:solidFill>
                  <a:srgbClr val="006600"/>
                </a:solidFill>
              </a:rPr>
              <a:t>Elective Disciplines: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Business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Philosophy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smtClean="0"/>
              <a:t>And more!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965325" y="4814888"/>
            <a:ext cx="927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endParaRPr lang="en-US"/>
          </a:p>
        </p:txBody>
      </p:sp>
      <p:pic>
        <p:nvPicPr>
          <p:cNvPr id="4102" name="Picture 9" descr="S-w-Black-Howard-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495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782638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mtClean="0">
                <a:solidFill>
                  <a:schemeClr val="bg2"/>
                </a:solidFill>
              </a:rPr>
              <a:t>Requirements for the major: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87438"/>
            <a:ext cx="7391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5 introductory-level &amp; 9 upper-level courses</a:t>
            </a:r>
            <a:r>
              <a:rPr lang="en-US" sz="2000" dirty="0" smtClean="0"/>
              <a:t> in anthropology, economics, history, political science and elective disciplines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Intermediate-level study of a foreign language,</a:t>
            </a:r>
            <a:r>
              <a:rPr lang="en-US" sz="2000" dirty="0" smtClean="0"/>
              <a:t> including one of the 4 taught at WAC (French </a:t>
            </a:r>
            <a:r>
              <a:rPr lang="en-US" sz="2000" dirty="0" smtClean="0">
                <a:cs typeface="Times New Roman" pitchFamily="18" charset="0"/>
              </a:rPr>
              <a:t>▪ </a:t>
            </a:r>
            <a:r>
              <a:rPr lang="en-US" sz="2000" dirty="0" smtClean="0"/>
              <a:t>German </a:t>
            </a:r>
            <a:r>
              <a:rPr lang="en-US" sz="2000" dirty="0" smtClean="0">
                <a:cs typeface="Times New Roman" pitchFamily="18" charset="0"/>
              </a:rPr>
              <a:t>▪</a:t>
            </a:r>
            <a:r>
              <a:rPr lang="en-US" sz="2000" dirty="0" smtClean="0"/>
              <a:t> Chinese </a:t>
            </a:r>
            <a:r>
              <a:rPr lang="en-US" sz="2000" dirty="0" smtClean="0">
                <a:cs typeface="Times New Roman" pitchFamily="18" charset="0"/>
              </a:rPr>
              <a:t>▪</a:t>
            </a:r>
            <a:r>
              <a:rPr lang="en-US" sz="2000" dirty="0" smtClean="0"/>
              <a:t> Spanish), or including other language study abroad (such as Arabic, Japanese, Italian, Portuguese, or Xhosa).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“Experiential education</a:t>
            </a:r>
            <a:r>
              <a:rPr lang="en-US" sz="2000" dirty="0" smtClean="0">
                <a:solidFill>
                  <a:srgbClr val="006600"/>
                </a:solidFill>
              </a:rPr>
              <a:t>” </a:t>
            </a:r>
            <a:r>
              <a:rPr lang="en-US" sz="2000" dirty="0" smtClean="0"/>
              <a:t>(internship, model diplomacy, etc.)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3581400"/>
            <a:ext cx="4495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u="sng" dirty="0" smtClean="0">
                <a:solidFill>
                  <a:srgbClr val="006600"/>
                </a:solidFill>
              </a:rPr>
              <a:t>Study abroad </a:t>
            </a:r>
            <a:r>
              <a:rPr lang="en-US" sz="1800" dirty="0" smtClean="0"/>
              <a:t>for at least one semester - two semesters encouraged </a:t>
            </a:r>
            <a:r>
              <a:rPr lang="en-US" sz="1800" i="1" dirty="0" smtClean="0"/>
              <a:t>(choose from </a:t>
            </a:r>
            <a:r>
              <a:rPr lang="en-US" sz="1800" i="1" dirty="0" smtClean="0"/>
              <a:t>31 different </a:t>
            </a:r>
            <a:r>
              <a:rPr lang="en-US" sz="1800" i="1" dirty="0" smtClean="0"/>
              <a:t>programs in </a:t>
            </a:r>
            <a:r>
              <a:rPr lang="en-US" sz="1800" i="1" dirty="0" smtClean="0"/>
              <a:t>22 </a:t>
            </a:r>
            <a:r>
              <a:rPr lang="en-US" sz="1800" i="1" dirty="0" smtClean="0"/>
              <a:t>countries)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006600"/>
                </a:solidFill>
              </a:rPr>
              <a:t>Senior capstone experience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600" dirty="0" smtClean="0"/>
              <a:t>      Thesis or self-designed project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200" dirty="0" smtClean="0"/>
              <a:t>+ a “poster presentation” at the annual symposium</a:t>
            </a:r>
          </a:p>
        </p:txBody>
      </p:sp>
      <p:pic>
        <p:nvPicPr>
          <p:cNvPr id="5125" name="Picture 6" descr="world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581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j0297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419600"/>
            <a:ext cx="1295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Summer Study Abroad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077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dirty="0" smtClean="0"/>
              <a:t>In addition to semester abroad programs in </a:t>
            </a:r>
            <a:r>
              <a:rPr lang="en-US" sz="2000" i="1" dirty="0" smtClean="0"/>
              <a:t>22 </a:t>
            </a:r>
            <a:r>
              <a:rPr lang="en-US" sz="2000" i="1" dirty="0" smtClean="0"/>
              <a:t>countries,   Washington College offers the following short-term opportunities: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International Studies in </a:t>
            </a:r>
            <a:r>
              <a:rPr lang="en-US" sz="2000" i="1" dirty="0" smtClean="0">
                <a:solidFill>
                  <a:srgbClr val="006600"/>
                </a:solidFill>
              </a:rPr>
              <a:t>Tanzania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Focus on development issues across the country (two-week study tour in May)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International Studies in </a:t>
            </a:r>
            <a:r>
              <a:rPr lang="en-US" sz="2000" i="1" dirty="0" smtClean="0">
                <a:solidFill>
                  <a:srgbClr val="006600"/>
                </a:solidFill>
              </a:rPr>
              <a:t>Cuba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Havana, Trinidad and other locales (two weeks in early January)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English Studies in </a:t>
            </a:r>
            <a:r>
              <a:rPr lang="en-US" sz="2000" i="1" dirty="0" smtClean="0">
                <a:solidFill>
                  <a:srgbClr val="006600"/>
                </a:solidFill>
              </a:rPr>
              <a:t>England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Kiplin</a:t>
            </a:r>
            <a:r>
              <a:rPr lang="en-US" sz="1600" dirty="0" smtClean="0"/>
              <a:t> Hall and surrounding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countryside (two weeks in June)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Environmental Studies in </a:t>
            </a:r>
            <a:r>
              <a:rPr lang="en-US" sz="2000" i="1" dirty="0" smtClean="0">
                <a:solidFill>
                  <a:srgbClr val="006600"/>
                </a:solidFill>
              </a:rPr>
              <a:t>Ecuador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Galapagos Islands/Quito on ship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and land (two weeks in June)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i="1" dirty="0" smtClean="0">
                <a:solidFill>
                  <a:srgbClr val="006600"/>
                </a:solidFill>
              </a:rPr>
              <a:t>+ Others in development or one-off trips</a:t>
            </a:r>
          </a:p>
        </p:txBody>
      </p:sp>
      <p:pic>
        <p:nvPicPr>
          <p:cNvPr id="6148" name="Picture 8" descr="China_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MCj04392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138" y="228600"/>
            <a:ext cx="15668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553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Regional Concentrations</a:t>
            </a:r>
            <a:br>
              <a:rPr lang="en-US" smtClean="0">
                <a:solidFill>
                  <a:schemeClr val="bg2"/>
                </a:solidFill>
              </a:rPr>
            </a:br>
            <a:r>
              <a:rPr lang="en-US" sz="2800" smtClean="0"/>
              <a:t>(available to all majors)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276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i="1" smtClean="0">
                <a:solidFill>
                  <a:schemeClr val="bg2"/>
                </a:solidFill>
              </a:rPr>
              <a:t>REGIONS</a:t>
            </a:r>
          </a:p>
          <a:p>
            <a:pPr eaLnBrk="1" hangingPunct="1"/>
            <a:r>
              <a:rPr lang="en-US" sz="2000" i="1" smtClean="0"/>
              <a:t>African Studies</a:t>
            </a:r>
          </a:p>
          <a:p>
            <a:pPr eaLnBrk="1" hangingPunct="1"/>
            <a:r>
              <a:rPr lang="en-US" sz="2000" i="1" smtClean="0"/>
              <a:t>Asian Studies</a:t>
            </a:r>
          </a:p>
          <a:p>
            <a:pPr eaLnBrk="1" hangingPunct="1"/>
            <a:r>
              <a:rPr lang="en-US" sz="2000" i="1" smtClean="0"/>
              <a:t>European Studies</a:t>
            </a:r>
          </a:p>
          <a:p>
            <a:pPr eaLnBrk="1" hangingPunct="1"/>
            <a:r>
              <a:rPr lang="en-US" sz="2000" i="1" smtClean="0"/>
              <a:t>Latin American Studies</a:t>
            </a:r>
          </a:p>
          <a:p>
            <a:pPr eaLnBrk="1" hangingPunct="1"/>
            <a:r>
              <a:rPr lang="en-US" sz="2000" i="1" smtClean="0"/>
              <a:t>Near Eastern Studies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752600"/>
            <a:ext cx="5867400" cy="3962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rgbClr val="614A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dirty="0" smtClean="0">
                <a:solidFill>
                  <a:schemeClr val="bg2"/>
                </a:solidFill>
              </a:rPr>
              <a:t>Common requirements: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2000" dirty="0" smtClean="0"/>
              <a:t>One semester abroad (or summer program) in the region</a:t>
            </a:r>
          </a:p>
          <a:p>
            <a:pPr lvl="1" eaLnBrk="1" hangingPunct="1">
              <a:defRPr/>
            </a:pPr>
            <a:r>
              <a:rPr lang="en-US" sz="2000" dirty="0" smtClean="0"/>
              <a:t>One year of language study from the region</a:t>
            </a:r>
          </a:p>
          <a:p>
            <a:pPr lvl="1" eaLnBrk="1" hangingPunct="1">
              <a:defRPr/>
            </a:pPr>
            <a:r>
              <a:rPr lang="en-US" sz="2000" dirty="0" smtClean="0"/>
              <a:t>Two introductory-level courses in anthropology, economics, history, or political science.</a:t>
            </a:r>
          </a:p>
          <a:p>
            <a:pPr lvl="1" eaLnBrk="1" hangingPunct="1">
              <a:defRPr/>
            </a:pPr>
            <a:r>
              <a:rPr lang="en-US" sz="2000" dirty="0" smtClean="0"/>
              <a:t>Two courses on the region at WAC</a:t>
            </a:r>
          </a:p>
          <a:p>
            <a:pPr lvl="1" eaLnBrk="1" hangingPunct="1">
              <a:defRPr/>
            </a:pPr>
            <a:r>
              <a:rPr lang="en-US" sz="2000" dirty="0" smtClean="0"/>
              <a:t>Two courses on the region while abroad</a:t>
            </a:r>
          </a:p>
          <a:p>
            <a:pPr lvl="1" eaLnBrk="1" hangingPunct="1">
              <a:defRPr/>
            </a:pPr>
            <a:r>
              <a:rPr lang="en-US" sz="2000" dirty="0" smtClean="0"/>
              <a:t>Research paper on the region of concentration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081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-381000" y="4191000"/>
            <a:ext cx="4191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ctr">
              <a:buFont typeface="Wingdings" pitchFamily="2" charset="2"/>
              <a:buNone/>
            </a:pPr>
            <a:r>
              <a:rPr lang="en-US" b="1" i="1" u="sng">
                <a:solidFill>
                  <a:srgbClr val="006600"/>
                </a:solidFill>
              </a:rPr>
              <a:t>Earn your COMPLETION CERTIFICATE &amp; </a:t>
            </a:r>
          </a:p>
          <a:p>
            <a:pPr marL="742950" indent="-285750" algn="ctr">
              <a:buFont typeface="Wingdings" pitchFamily="2" charset="2"/>
              <a:buNone/>
            </a:pPr>
            <a:r>
              <a:rPr lang="en-US" b="1" i="1" u="sng">
                <a:solidFill>
                  <a:srgbClr val="006600"/>
                </a:solidFill>
              </a:rPr>
              <a:t>NOTATION ON GRADUATION TRANSCRIPT</a:t>
            </a:r>
          </a:p>
        </p:txBody>
      </p:sp>
      <p:pic>
        <p:nvPicPr>
          <p:cNvPr id="7175" name="Picture 12" descr="MPj04385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52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Functional Concentrations</a:t>
            </a:r>
            <a:br>
              <a:rPr lang="en-US" smtClean="0">
                <a:solidFill>
                  <a:schemeClr val="bg2"/>
                </a:solidFill>
              </a:rPr>
            </a:br>
            <a:r>
              <a:rPr lang="en-US" sz="2800" smtClean="0"/>
              <a:t>(available to all majors)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458200" cy="1676400"/>
          </a:xfrm>
        </p:spPr>
        <p:txBody>
          <a:bodyPr/>
          <a:lstStyle/>
          <a:p>
            <a:pPr eaLnBrk="1" hangingPunct="1"/>
            <a:r>
              <a:rPr lang="en-US" sz="4800" i="1" smtClean="0"/>
              <a:t>Global Business Studies</a:t>
            </a:r>
          </a:p>
          <a:p>
            <a:pPr eaLnBrk="1" hangingPunct="1"/>
            <a:r>
              <a:rPr lang="en-US" sz="4800" i="1" smtClean="0"/>
              <a:t>Peace and Conflict Studies</a:t>
            </a:r>
          </a:p>
          <a:p>
            <a:pPr eaLnBrk="1" hangingPunct="1">
              <a:buFontTx/>
              <a:buNone/>
            </a:pPr>
            <a:endParaRPr lang="en-US" sz="2000" i="1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4876800"/>
            <a:ext cx="9372600" cy="1600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rgbClr val="614A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dirty="0" smtClean="0">
                <a:solidFill>
                  <a:schemeClr val="bg2"/>
                </a:solidFill>
              </a:rPr>
              <a:t>See </a:t>
            </a:r>
            <a:r>
              <a:rPr lang="en-US" u="sng" dirty="0" smtClean="0">
                <a:solidFill>
                  <a:schemeClr val="bg2"/>
                </a:solidFill>
              </a:rPr>
              <a:t>is.washcoll.edu</a:t>
            </a:r>
            <a:r>
              <a:rPr lang="en-US" dirty="0" smtClean="0">
                <a:solidFill>
                  <a:schemeClr val="bg2"/>
                </a:solidFill>
              </a:rPr>
              <a:t> for concentration requirements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081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-228600" y="3733800"/>
            <a:ext cx="93726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ctr">
              <a:buFont typeface="Wingdings" pitchFamily="2" charset="2"/>
              <a:buNone/>
            </a:pPr>
            <a:r>
              <a:rPr lang="en-US" b="1" i="1" u="sng">
                <a:solidFill>
                  <a:srgbClr val="006600"/>
                </a:solidFill>
              </a:rPr>
              <a:t>Earn your COMPLETION CERTIFICATE &amp; </a:t>
            </a:r>
          </a:p>
          <a:p>
            <a:pPr marL="742950" indent="-285750" algn="ctr">
              <a:buFont typeface="Wingdings" pitchFamily="2" charset="2"/>
              <a:buNone/>
            </a:pPr>
            <a:r>
              <a:rPr lang="en-US" b="1" i="1" u="sng">
                <a:solidFill>
                  <a:srgbClr val="006600"/>
                </a:solidFill>
              </a:rPr>
              <a:t>NOTATION ON GRADUATION TRANSCRIPT</a:t>
            </a:r>
          </a:p>
        </p:txBody>
      </p:sp>
      <p:pic>
        <p:nvPicPr>
          <p:cNvPr id="8199" name="Picture 12" descr="MPj04385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52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</a:rPr>
              <a:t>Special Programs &amp; Student Conferences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191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Model United Nations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Yale University (Fall)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about  16 students per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World Model UN (Spring)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about  12 juniors/seniors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Service Academy Assemblies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Naval Academy Foreign Affairs Conference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Annapolis, Maryland (Fall)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West Point Student Conference on United States Affairs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West Point, New York (Fall)</a:t>
            </a:r>
            <a:endParaRPr lang="en-US" sz="2800" dirty="0" smtClean="0"/>
          </a:p>
        </p:txBody>
      </p:sp>
      <p:pic>
        <p:nvPicPr>
          <p:cNvPr id="9220" name="Picture 4" descr="mu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143000"/>
            <a:ext cx="3581400" cy="2292350"/>
          </a:xfrm>
          <a:noFill/>
        </p:spPr>
      </p:pic>
      <p:pic>
        <p:nvPicPr>
          <p:cNvPr id="9221" name="Picture 7" descr="S-diploma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3581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</a:rPr>
              <a:t>Internship Programs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i="1" smtClean="0"/>
              <a:t>Students regularly have secured internships with: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72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Washington Center for Internships  and Academic Seminars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/>
              <a:t>	Congress, embassies, businesses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Hansard</a:t>
            </a:r>
            <a:r>
              <a:rPr lang="en-US" sz="2000" dirty="0" smtClean="0"/>
              <a:t> Parliamentary Internship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1800" i="1" dirty="0" smtClean="0"/>
              <a:t>University of London, England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United Nations Offices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/>
              <a:t>	In New York and across the world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U.S. Department of State Internship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0244" name="Picture 6" descr="ler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733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j022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24400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j022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724400"/>
            <a:ext cx="8858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j0222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724400"/>
            <a:ext cx="828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http://is.washcoll.edu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E3E5C"/>
      </a:dk1>
      <a:lt1>
        <a:srgbClr val="FFFFFF"/>
      </a:lt1>
      <a:dk2>
        <a:srgbClr val="80B5CE"/>
      </a:dk2>
      <a:lt2>
        <a:srgbClr val="FFFFFF"/>
      </a:lt2>
      <a:accent1>
        <a:srgbClr val="60597B"/>
      </a:accent1>
      <a:accent2>
        <a:srgbClr val="6666FF"/>
      </a:accent2>
      <a:accent3>
        <a:srgbClr val="C0D7E3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2F46C325B0194282FBBE7C63D380F6" ma:contentTypeVersion="0" ma:contentTypeDescription="Create a new document." ma:contentTypeScope="" ma:versionID="58b57933a56948c47e4b0946a99a1f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7140eb1679f32c3122d3494a7e189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BC3C59-FAD9-4ED6-8517-18290AB3E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7E7895-850B-4ACB-9368-13C012FBD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B07B3-84FB-42CD-A788-CAE9A68E285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1185</TotalTime>
  <Words>618</Words>
  <Application>Microsoft Office PowerPoint</Application>
  <PresentationFormat>On-screen Show (4:3)</PresentationFormat>
  <Paragraphs>169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Osaka</vt:lpstr>
      <vt:lpstr>Times New Roman</vt:lpstr>
      <vt:lpstr>Wingdings</vt:lpstr>
      <vt:lpstr>Blank Presentation</vt:lpstr>
      <vt:lpstr>Exploring International Studies at Washington College</vt:lpstr>
      <vt:lpstr> “IS” within a “WAC” education:</vt:lpstr>
      <vt:lpstr>The International Studies Major: An Interdisciplinary Study of the World</vt:lpstr>
      <vt:lpstr> Requirements for the major:</vt:lpstr>
      <vt:lpstr>Summer Study Abroad</vt:lpstr>
      <vt:lpstr>Regional Concentrations (available to all majors)</vt:lpstr>
      <vt:lpstr>Functional Concentrations (available to all majors)</vt:lpstr>
      <vt:lpstr>Special Programs &amp; Student Conferences</vt:lpstr>
      <vt:lpstr>Internship Programs Students regularly have secured internships with:</vt:lpstr>
      <vt:lpstr>International Studies graduates have found Careers in:</vt:lpstr>
      <vt:lpstr>Washington College Students Have Worked in Government Agencies in:</vt:lpstr>
      <vt:lpstr>Graduate Schools Attended by Washington College International Studies Majors</vt:lpstr>
      <vt:lpstr>Thank you for your interest in  International Studies!</vt:lpstr>
    </vt:vector>
  </TitlesOfParts>
  <Company>Washington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International Studies</dc:title>
  <dc:creator>WAC</dc:creator>
  <cp:lastModifiedBy>Andrew Oros</cp:lastModifiedBy>
  <cp:revision>66</cp:revision>
  <cp:lastPrinted>2009-04-22T19:24:48Z</cp:lastPrinted>
  <dcterms:created xsi:type="dcterms:W3CDTF">2003-10-10T18:04:59Z</dcterms:created>
  <dcterms:modified xsi:type="dcterms:W3CDTF">2017-11-10T18:09:29Z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0x010100A02F46C325B0194282FBBE7C63D380F6</vt:lpwstr>
  </property>
  <property fmtid="{D5CDD505-2E9C-101B-9397-08002B2CF9AE}" pid="3" name="IsMyDocuments">
    <vt:bool>true</vt:bool>
  </property>
</Properties>
</file>